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9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067" y="258234"/>
            <a:ext cx="7766936" cy="1646302"/>
          </a:xfrm>
        </p:spPr>
        <p:txBody>
          <a:bodyPr/>
          <a:lstStyle/>
          <a:p>
            <a:pPr algn="l"/>
            <a:r>
              <a:rPr lang="en-US" b="1" dirty="0" smtClean="0"/>
              <a:t>Analyzing Environmental Issues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067" y="1904536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Tough Choices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21" y="2783351"/>
            <a:ext cx="6791082" cy="40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a Fact?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is a piece of information that is true and can be </a:t>
            </a:r>
            <a:r>
              <a:rPr lang="en-US" sz="3200" i="1" u="sng" dirty="0" smtClean="0"/>
              <a:t>verified</a:t>
            </a:r>
            <a:r>
              <a:rPr lang="en-US" sz="3000" dirty="0" smtClean="0"/>
              <a:t>. </a:t>
            </a:r>
            <a:endParaRPr lang="en-US" sz="3000" dirty="0"/>
          </a:p>
          <a:p>
            <a:endParaRPr lang="en-US" sz="3000" dirty="0" smtClean="0"/>
          </a:p>
          <a:p>
            <a:pPr lvl="1"/>
            <a:r>
              <a:rPr lang="en-US" sz="2800" dirty="0" smtClean="0">
                <a:solidFill>
                  <a:srgbClr val="757575"/>
                </a:solidFill>
              </a:rPr>
              <a:t>As one analyzes an environmental issue, it is helpful to </a:t>
            </a:r>
            <a:r>
              <a:rPr lang="en-US" sz="2800" dirty="0" smtClean="0">
                <a:solidFill>
                  <a:srgbClr val="757575"/>
                </a:solidFill>
              </a:rPr>
              <a:t>verify </a:t>
            </a:r>
            <a:r>
              <a:rPr lang="en-US" sz="2800" dirty="0" smtClean="0">
                <a:solidFill>
                  <a:srgbClr val="757575"/>
                </a:solidFill>
              </a:rPr>
              <a:t>the facts.  </a:t>
            </a:r>
            <a:endParaRPr lang="en-US" sz="2800" u="sng" dirty="0">
              <a:solidFill>
                <a:srgbClr val="757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32" y="358117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Who are the Players?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32" y="20970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Players</a:t>
            </a:r>
            <a:r>
              <a:rPr lang="en-US" sz="3200" dirty="0" smtClean="0"/>
              <a:t> are the individuals and groups involved in an issue. </a:t>
            </a:r>
            <a:endParaRPr lang="en-US" sz="3000" u="sng" dirty="0"/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757575"/>
                </a:solidFill>
              </a:rPr>
              <a:t>  </a:t>
            </a:r>
            <a:endParaRPr lang="en-US" sz="2800" u="sng" dirty="0">
              <a:solidFill>
                <a:srgbClr val="757575"/>
              </a:solidFill>
            </a:endParaRPr>
          </a:p>
        </p:txBody>
      </p:sp>
      <p:pic>
        <p:nvPicPr>
          <p:cNvPr id="1026" name="Picture 2" descr="Image result for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644102"/>
            <a:ext cx="5178425" cy="32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are Positions?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Positions</a:t>
            </a:r>
            <a:r>
              <a:rPr lang="en-US" sz="3200" dirty="0" smtClean="0"/>
              <a:t> are the player’s stance on the issue. </a:t>
            </a:r>
            <a:endParaRPr lang="en-US" sz="3000" u="sng" dirty="0"/>
          </a:p>
          <a:p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34" y="3328047"/>
            <a:ext cx="6098407" cy="27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4278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are Values?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1" y="1893971"/>
            <a:ext cx="11099339" cy="4451206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Values</a:t>
            </a:r>
            <a:r>
              <a:rPr lang="en-US" sz="3200" dirty="0" smtClean="0"/>
              <a:t> are the things that the players find </a:t>
            </a:r>
          </a:p>
          <a:p>
            <a:pPr marL="0" indent="0">
              <a:buNone/>
            </a:pPr>
            <a:r>
              <a:rPr lang="en-US" sz="3200" dirty="0" smtClean="0"/>
              <a:t>    desirable or important.</a:t>
            </a:r>
          </a:p>
          <a:p>
            <a:pPr lvl="1"/>
            <a:r>
              <a:rPr lang="en-US" sz="2400" dirty="0" smtClean="0"/>
              <a:t>Many environmental issues become controversial because</a:t>
            </a:r>
          </a:p>
          <a:p>
            <a:pPr marL="457200" lvl="1" indent="0">
              <a:buNone/>
            </a:pPr>
            <a:r>
              <a:rPr lang="en-US" sz="2400" dirty="0" smtClean="0"/>
              <a:t> different players </a:t>
            </a:r>
            <a:r>
              <a:rPr lang="en-US" sz="2400" u="sng" dirty="0" smtClean="0"/>
              <a:t>value</a:t>
            </a:r>
            <a:r>
              <a:rPr lang="en-US" sz="2400" dirty="0" smtClean="0"/>
              <a:t> different things!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000" u="sng" dirty="0" smtClean="0"/>
          </a:p>
          <a:p>
            <a:pPr lvl="1"/>
            <a:endParaRPr lang="en-US" sz="2000" u="sng" dirty="0" smtClean="0"/>
          </a:p>
          <a:p>
            <a:pPr lvl="1"/>
            <a:endParaRPr lang="en-US" sz="2000" u="sng" dirty="0"/>
          </a:p>
          <a:p>
            <a:pPr lvl="1"/>
            <a:endParaRPr lang="en-US" sz="1700" u="sng" dirty="0"/>
          </a:p>
          <a:p>
            <a:pPr marL="0" indent="0">
              <a:buNone/>
            </a:pPr>
            <a:r>
              <a:rPr lang="en-US" sz="2200" dirty="0" smtClean="0"/>
              <a:t>Aesthetics 		Community		  Culture			Ecology			Economics		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89" t="1" r="18839" b="806"/>
          <a:stretch/>
        </p:blipFill>
        <p:spPr>
          <a:xfrm>
            <a:off x="513144" y="4181827"/>
            <a:ext cx="1654892" cy="1577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85" y="4335757"/>
            <a:ext cx="1288975" cy="1282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1" r="18378" b="3093"/>
          <a:stretch/>
        </p:blipFill>
        <p:spPr>
          <a:xfrm>
            <a:off x="4198140" y="4361413"/>
            <a:ext cx="1523425" cy="1205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056" t="11027" r="14225" b="3384"/>
          <a:stretch/>
        </p:blipFill>
        <p:spPr>
          <a:xfrm>
            <a:off x="6388652" y="4335757"/>
            <a:ext cx="1411149" cy="1290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450" y="4245963"/>
            <a:ext cx="1513667" cy="1513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46359" t="33668" r="1513" b="-1379"/>
          <a:stretch/>
        </p:blipFill>
        <p:spPr>
          <a:xfrm>
            <a:off x="10177497" y="4476861"/>
            <a:ext cx="1481316" cy="1282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24727" y="9749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98752" y="2514226"/>
            <a:ext cx="174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Rights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29668" y="4053548"/>
            <a:ext cx="12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Recreation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1469" t="3538" r="20147" b="614"/>
          <a:stretch/>
        </p:blipFill>
        <p:spPr>
          <a:xfrm>
            <a:off x="10404012" y="102621"/>
            <a:ext cx="1244375" cy="872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27242" t="7732" r="27134" b="6077"/>
          <a:stretch/>
        </p:blipFill>
        <p:spPr>
          <a:xfrm>
            <a:off x="10647756" y="1346910"/>
            <a:ext cx="846690" cy="1199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1144" y="2899056"/>
            <a:ext cx="1128836" cy="11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are Opinions?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Opinions</a:t>
            </a:r>
            <a:r>
              <a:rPr lang="en-US" sz="3200" dirty="0" smtClean="0"/>
              <a:t> are ideas or judgments about the issue</a:t>
            </a:r>
            <a:r>
              <a:rPr lang="en-US" sz="3200" i="1" dirty="0" smtClean="0"/>
              <a:t>—whether true or false—that is held by one of the players</a:t>
            </a:r>
            <a:endParaRPr lang="en-US" sz="3000" u="sng" dirty="0"/>
          </a:p>
          <a:p>
            <a:endParaRPr lang="en-US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05" y="3848305"/>
            <a:ext cx="3608855" cy="27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7652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are Solutions?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1512889"/>
            <a:ext cx="5367866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Solutions</a:t>
            </a:r>
            <a:r>
              <a:rPr lang="en-US" sz="3200" dirty="0" smtClean="0"/>
              <a:t> are various strategies proposed to resolve the issue.</a:t>
            </a:r>
          </a:p>
          <a:p>
            <a:pPr lvl="1"/>
            <a:r>
              <a:rPr lang="en-US" sz="3000" dirty="0" smtClean="0"/>
              <a:t>A </a:t>
            </a:r>
            <a:r>
              <a:rPr lang="en-US" sz="3000" b="1" dirty="0" smtClean="0"/>
              <a:t>successful solution </a:t>
            </a:r>
            <a:r>
              <a:rPr lang="en-US" sz="3000" dirty="0" smtClean="0"/>
              <a:t>involves the players and considers their values, and reaches a compromise that no player is seen as the “winner” or “loser”</a:t>
            </a:r>
          </a:p>
          <a:p>
            <a:endParaRPr lang="en-US" sz="3000" u="sng" dirty="0"/>
          </a:p>
          <a:p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1740277"/>
            <a:ext cx="6502399" cy="35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4" y="508000"/>
            <a:ext cx="9317566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PLT Activity – Issue 1: Wind Farm </a:t>
            </a:r>
            <a:r>
              <a:rPr lang="en-US" b="1" dirty="0" smtClean="0"/>
              <a:t>Proposal</a:t>
            </a:r>
            <a:br>
              <a:rPr lang="en-US" b="1" dirty="0" smtClean="0"/>
            </a:br>
            <a:r>
              <a:rPr lang="en-US" i="1" dirty="0" smtClean="0"/>
              <a:t>Read the article and complete the Student page – Analyzing the Issue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Image result for windmill fa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39" y="2468542"/>
            <a:ext cx="6616461" cy="438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 – Wind Farm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1"/>
            <a:ext cx="8596668" cy="4364962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Discussion</a:t>
            </a:r>
          </a:p>
          <a:p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Research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– </a:t>
            </a:r>
          </a:p>
          <a:p>
            <a:pPr lvl="1"/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 there wind farms in your state? If yes, where are they located and how many turbines are at the site(s)? </a:t>
            </a:r>
          </a:p>
          <a:p>
            <a:pPr lvl="1"/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 there any new proposals for wind farms in your state?</a:t>
            </a:r>
          </a:p>
          <a:p>
            <a:pPr lvl="1"/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Would you be for or against the development of new wind farms in your state? (Be prepared to explain why)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993900"/>
            <a:ext cx="8733366" cy="2603500"/>
          </a:xfrm>
        </p:spPr>
        <p:txBody>
          <a:bodyPr>
            <a:noAutofit/>
          </a:bodyPr>
          <a:lstStyle/>
          <a:p>
            <a:r>
              <a:rPr lang="en-US" sz="5400" dirty="0" smtClean="0"/>
              <a:t>Why do we have environmental issues in the first place?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070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an issue?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Issue</a:t>
            </a:r>
            <a:r>
              <a:rPr lang="en-US" sz="3200" dirty="0" smtClean="0"/>
              <a:t>- An issue is a problem or solution for which people have </a:t>
            </a:r>
            <a:r>
              <a:rPr lang="en-US" sz="3200" i="1" dirty="0" smtClean="0"/>
              <a:t>differing</a:t>
            </a:r>
            <a:r>
              <a:rPr lang="en-US" sz="3200" dirty="0" smtClean="0"/>
              <a:t> values or opinions. The issue usually involves two or more parties who do not agree.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0149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34" y="418440"/>
            <a:ext cx="8596668" cy="1320800"/>
          </a:xfrm>
        </p:spPr>
        <p:txBody>
          <a:bodyPr/>
          <a:lstStyle/>
          <a:p>
            <a:r>
              <a:rPr lang="en-US" b="1" dirty="0" smtClean="0"/>
              <a:t>Why do we have environmental issues?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4" y="1754189"/>
            <a:ext cx="6536266" cy="388077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If everyone had the same viewpoint, there would be no controversy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People have </a:t>
            </a:r>
            <a:r>
              <a:rPr lang="en-US" sz="3200" u="sng" dirty="0" smtClean="0"/>
              <a:t>different views </a:t>
            </a:r>
            <a:r>
              <a:rPr lang="en-US" sz="3200" dirty="0" smtClean="0"/>
              <a:t>on the environment</a:t>
            </a:r>
          </a:p>
          <a:p>
            <a:pPr lvl="1"/>
            <a:r>
              <a:rPr lang="en-US" sz="3200" dirty="0" smtClean="0"/>
              <a:t>Anthropocentric</a:t>
            </a:r>
          </a:p>
          <a:p>
            <a:pPr lvl="1"/>
            <a:r>
              <a:rPr lang="en-US" sz="3200" dirty="0" err="1" smtClean="0"/>
              <a:t>Biocentric</a:t>
            </a:r>
            <a:endParaRPr lang="en-US" sz="3200" dirty="0" smtClean="0"/>
          </a:p>
          <a:p>
            <a:pPr lvl="1"/>
            <a:r>
              <a:rPr lang="en-US" sz="3200" dirty="0" err="1" smtClean="0"/>
              <a:t>Ecocentric</a:t>
            </a:r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572" y="1143000"/>
            <a:ext cx="40474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4" y="3048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Today’s Mission: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618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you to analyze an environmental issue. </a:t>
            </a:r>
          </a:p>
          <a:p>
            <a:endParaRPr lang="en-US" sz="2800" dirty="0"/>
          </a:p>
          <a:p>
            <a:r>
              <a:rPr lang="en-US" sz="2800" dirty="0" smtClean="0"/>
              <a:t>While we have discussed some environmental issues, we’d like you to actually </a:t>
            </a:r>
            <a:r>
              <a:rPr lang="en-US" sz="2800" i="1" dirty="0" smtClean="0"/>
              <a:t>analyze </a:t>
            </a:r>
            <a:r>
              <a:rPr lang="en-US" sz="2800" dirty="0" smtClean="0"/>
              <a:t>one today.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433" y="3893154"/>
            <a:ext cx="8736687" cy="2482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700" dirty="0" smtClean="0"/>
              <a:t>What do you think the difference, if any, is between discussing and analyzing?</a:t>
            </a:r>
            <a:endParaRPr lang="en-US" sz="4800" dirty="0" smtClean="0"/>
          </a:p>
          <a:p>
            <a:pPr marL="1028700" lvl="1" indent="-571500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Discuss with the person next to you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7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98501"/>
            <a:ext cx="8596668" cy="53428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When </a:t>
            </a:r>
            <a:r>
              <a:rPr lang="en-US" sz="3600" b="1" u="sng" dirty="0" smtClean="0"/>
              <a:t>discussing</a:t>
            </a:r>
            <a:r>
              <a:rPr lang="en-US" sz="3600" dirty="0" smtClean="0"/>
              <a:t> something you are just describing the general idea of something. </a:t>
            </a:r>
          </a:p>
          <a:p>
            <a:endParaRPr lang="en-US" sz="3600" dirty="0" smtClean="0"/>
          </a:p>
          <a:p>
            <a:r>
              <a:rPr lang="en-US" sz="3600" dirty="0" smtClean="0"/>
              <a:t>When </a:t>
            </a:r>
            <a:r>
              <a:rPr lang="en-US" sz="3600" b="1" u="sng" dirty="0" smtClean="0"/>
              <a:t>analyzing</a:t>
            </a:r>
            <a:r>
              <a:rPr lang="en-US" sz="3600" dirty="0" smtClean="0"/>
              <a:t> something you are examining the material in a methodical (structured) way.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51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73" y="301735"/>
            <a:ext cx="9753729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Components of an Environmental Issue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002" y="1128827"/>
            <a:ext cx="9740900" cy="530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Players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6400"/>
            <a:ext cx="8596668" cy="939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an issue?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34" y="1498600"/>
            <a:ext cx="4758266" cy="3880773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/>
              <a:t>Issue</a:t>
            </a:r>
            <a:r>
              <a:rPr lang="en-US" sz="3200" dirty="0" smtClean="0"/>
              <a:t>- An issue is a problem or solution for which people have </a:t>
            </a:r>
            <a:r>
              <a:rPr lang="en-US" sz="3200" i="1" dirty="0" smtClean="0"/>
              <a:t>differing</a:t>
            </a:r>
            <a:r>
              <a:rPr lang="en-US" sz="3200" dirty="0" smtClean="0"/>
              <a:t> values or opinions. The issue usually involves two or more parties who do not agree.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41674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a Fact?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makes something a fact rather than an opinion?</a:t>
            </a:r>
          </a:p>
          <a:p>
            <a:pPr lvl="1"/>
            <a:r>
              <a:rPr lang="en-US" sz="2400" dirty="0" smtClean="0">
                <a:solidFill>
                  <a:srgbClr val="757575"/>
                </a:solidFill>
              </a:rPr>
              <a:t>Discuss </a:t>
            </a:r>
            <a:r>
              <a:rPr lang="en-US" sz="2400" dirty="0" smtClean="0">
                <a:solidFill>
                  <a:srgbClr val="757575"/>
                </a:solidFill>
              </a:rPr>
              <a:t>with your table partners </a:t>
            </a:r>
            <a:r>
              <a:rPr lang="en-US" sz="2400" dirty="0" smtClean="0">
                <a:solidFill>
                  <a:srgbClr val="757575"/>
                </a:solidFill>
              </a:rPr>
              <a:t>and come up with your </a:t>
            </a:r>
            <a:r>
              <a:rPr lang="en-US" sz="2400" dirty="0" smtClean="0">
                <a:solidFill>
                  <a:srgbClr val="757575"/>
                </a:solidFill>
              </a:rPr>
              <a:t>definition</a:t>
            </a:r>
            <a:r>
              <a:rPr lang="en-US" sz="2400" dirty="0">
                <a:solidFill>
                  <a:srgbClr val="757575"/>
                </a:solidFill>
              </a:rPr>
              <a:t> </a:t>
            </a:r>
            <a:endParaRPr lang="en-US" sz="2400" u="sng" dirty="0">
              <a:solidFill>
                <a:srgbClr val="757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1525</TotalTime>
  <Words>476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Analyzing Environmental Issues </vt:lpstr>
      <vt:lpstr>Why do we have environmental issues in the first place? </vt:lpstr>
      <vt:lpstr>What is an issue?  </vt:lpstr>
      <vt:lpstr>Why do we have environmental issues?</vt:lpstr>
      <vt:lpstr>Today’s Mission: </vt:lpstr>
      <vt:lpstr>PowerPoint Presentation</vt:lpstr>
      <vt:lpstr>Components of an Environmental Issue</vt:lpstr>
      <vt:lpstr>What is an issue?  </vt:lpstr>
      <vt:lpstr>What is a Fact?  </vt:lpstr>
      <vt:lpstr>What is a Fact?  </vt:lpstr>
      <vt:lpstr>Who are the Players?  </vt:lpstr>
      <vt:lpstr>What are Positions?  </vt:lpstr>
      <vt:lpstr>What are Values?  </vt:lpstr>
      <vt:lpstr>What are Opinions?  </vt:lpstr>
      <vt:lpstr>What are Solutions?  </vt:lpstr>
      <vt:lpstr>PLT Activity – Issue 1: Wind Farm Proposal Read the article and complete the Student page – Analyzing the Issue </vt:lpstr>
      <vt:lpstr>Class Discussion – Wind Farm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Environmental Issues</dc:title>
  <dc:creator>NysWSAdmin</dc:creator>
  <cp:lastModifiedBy>NysWSAdmin</cp:lastModifiedBy>
  <cp:revision>25</cp:revision>
  <dcterms:created xsi:type="dcterms:W3CDTF">2019-09-30T14:34:20Z</dcterms:created>
  <dcterms:modified xsi:type="dcterms:W3CDTF">2019-10-30T21:31:51Z</dcterms:modified>
</cp:coreProperties>
</file>